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Helvetica World" charset="1" panose="020B0500040000020004"/>
      <p:regular r:id="rId14"/>
    </p:embeddedFont>
    <p:embeddedFont>
      <p:font typeface="Helvetica World Bold" charset="1" panose="020B0800040000020004"/>
      <p:regular r:id="rId15"/>
    </p:embeddedFont>
    <p:embeddedFont>
      <p:font typeface="Helvetica World Italics" charset="1" panose="020B0500040000090004"/>
      <p:regular r:id="rId16"/>
    </p:embeddedFont>
    <p:embeddedFont>
      <p:font typeface="Helvetica World Bold Italics" charset="1" panose="020B0800040000090004"/>
      <p:regular r:id="rId17"/>
    </p:embeddedFont>
    <p:embeddedFont>
      <p:font typeface="Montserrat" charset="1" panose="00000500000000000000"/>
      <p:regular r:id="rId18"/>
    </p:embeddedFont>
    <p:embeddedFont>
      <p:font typeface="Montserrat Bold" charset="1" panose="00000800000000000000"/>
      <p:regular r:id="rId19"/>
    </p:embeddedFont>
    <p:embeddedFont>
      <p:font typeface="Montserrat Italics" charset="1" panose="00000500000000000000"/>
      <p:regular r:id="rId20"/>
    </p:embeddedFont>
    <p:embeddedFont>
      <p:font typeface="Montserrat Bold Italics" charset="1" panose="00000800000000000000"/>
      <p:regular r:id="rId21"/>
    </p:embeddedFont>
    <p:embeddedFont>
      <p:font typeface="Montserrat Thin" charset="1" panose="00000300000000000000"/>
      <p:regular r:id="rId22"/>
    </p:embeddedFont>
    <p:embeddedFont>
      <p:font typeface="Montserrat Thin Italics" charset="1" panose="00000300000000000000"/>
      <p:regular r:id="rId23"/>
    </p:embeddedFont>
    <p:embeddedFont>
      <p:font typeface="Montserrat Extra-Light" charset="1" panose="00000300000000000000"/>
      <p:regular r:id="rId24"/>
    </p:embeddedFont>
    <p:embeddedFont>
      <p:font typeface="Montserrat Extra-Light Italics" charset="1" panose="00000300000000000000"/>
      <p:regular r:id="rId25"/>
    </p:embeddedFont>
    <p:embeddedFont>
      <p:font typeface="Montserrat Light" charset="1" panose="00000400000000000000"/>
      <p:regular r:id="rId26"/>
    </p:embeddedFont>
    <p:embeddedFont>
      <p:font typeface="Montserrat Light Italics" charset="1" panose="00000400000000000000"/>
      <p:regular r:id="rId27"/>
    </p:embeddedFont>
    <p:embeddedFont>
      <p:font typeface="Montserrat Medium" charset="1" panose="00000600000000000000"/>
      <p:regular r:id="rId28"/>
    </p:embeddedFont>
    <p:embeddedFont>
      <p:font typeface="Montserrat Medium Italics" charset="1" panose="00000600000000000000"/>
      <p:regular r:id="rId29"/>
    </p:embeddedFont>
    <p:embeddedFont>
      <p:font typeface="Montserrat Semi-Bold" charset="1" panose="00000700000000000000"/>
      <p:regular r:id="rId30"/>
    </p:embeddedFont>
    <p:embeddedFont>
      <p:font typeface="Montserrat Semi-Bold Italics" charset="1" panose="00000700000000000000"/>
      <p:regular r:id="rId31"/>
    </p:embeddedFont>
    <p:embeddedFont>
      <p:font typeface="Montserrat Ultra-Bold" charset="1" panose="00000900000000000000"/>
      <p:regular r:id="rId32"/>
    </p:embeddedFont>
    <p:embeddedFont>
      <p:font typeface="Montserrat Ultra-Bold Italics" charset="1" panose="00000900000000000000"/>
      <p:regular r:id="rId33"/>
    </p:embeddedFont>
    <p:embeddedFont>
      <p:font typeface="Montserrat Heavy" charset="1" panose="00000A00000000000000"/>
      <p:regular r:id="rId34"/>
    </p:embeddedFont>
    <p:embeddedFont>
      <p:font typeface="Montserrat Heavy Italics" charset="1" panose="00000A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42" Target="slides/slide7.xml" Type="http://schemas.openxmlformats.org/officeDocument/2006/relationships/slide"/><Relationship Id="rId43" Target="slides/slide8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9.pn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svg" Type="http://schemas.openxmlformats.org/officeDocument/2006/relationships/image"/><Relationship Id="rId12" Target="../media/image36.png" Type="http://schemas.openxmlformats.org/officeDocument/2006/relationships/image"/><Relationship Id="rId13" Target="../media/image37.svg" Type="http://schemas.openxmlformats.org/officeDocument/2006/relationships/image"/><Relationship Id="rId14" Target="../media/image38.png" Type="http://schemas.openxmlformats.org/officeDocument/2006/relationships/image"/><Relationship Id="rId15" Target="../media/image3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Relationship Id="rId8" Target="https://github.com/PoloniLuca/TEDxBooks" TargetMode="External" Type="http://schemas.openxmlformats.org/officeDocument/2006/relationships/hyperlink"/><Relationship Id="rId9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82761">
            <a:off x="-1383321" y="-185949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864" y="1427539"/>
            <a:ext cx="482144" cy="467032"/>
          </a:xfrm>
          <a:custGeom>
            <a:avLst/>
            <a:gdLst/>
            <a:ahLst/>
            <a:cxnLst/>
            <a:rect r="r" b="b" t="t" l="l"/>
            <a:pathLst>
              <a:path h="467032" w="482144">
                <a:moveTo>
                  <a:pt x="0" y="0"/>
                </a:moveTo>
                <a:lnTo>
                  <a:pt x="482145" y="0"/>
                </a:lnTo>
                <a:lnTo>
                  <a:pt x="482145" y="467031"/>
                </a:lnTo>
                <a:lnTo>
                  <a:pt x="0" y="4670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82982" y="3542906"/>
            <a:ext cx="1462345" cy="1462345"/>
          </a:xfrm>
          <a:custGeom>
            <a:avLst/>
            <a:gdLst/>
            <a:ahLst/>
            <a:cxnLst/>
            <a:rect r="r" b="b" t="t" l="l"/>
            <a:pathLst>
              <a:path h="1462345" w="1462345">
                <a:moveTo>
                  <a:pt x="0" y="0"/>
                </a:moveTo>
                <a:lnTo>
                  <a:pt x="1462344" y="0"/>
                </a:lnTo>
                <a:lnTo>
                  <a:pt x="1462344" y="1462345"/>
                </a:lnTo>
                <a:lnTo>
                  <a:pt x="0" y="1462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24023" y="5898492"/>
            <a:ext cx="8317342" cy="932755"/>
          </a:xfrm>
          <a:custGeom>
            <a:avLst/>
            <a:gdLst/>
            <a:ahLst/>
            <a:cxnLst/>
            <a:rect r="r" b="b" t="t" l="l"/>
            <a:pathLst>
              <a:path h="932755" w="8317342">
                <a:moveTo>
                  <a:pt x="0" y="0"/>
                </a:moveTo>
                <a:lnTo>
                  <a:pt x="8317342" y="0"/>
                </a:lnTo>
                <a:lnTo>
                  <a:pt x="8317342" y="932755"/>
                </a:lnTo>
                <a:lnTo>
                  <a:pt x="0" y="9327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06" t="-11397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304133" y="4708071"/>
            <a:ext cx="6833464" cy="683346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2A2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431385" y="6859813"/>
            <a:ext cx="3061103" cy="829363"/>
          </a:xfrm>
          <a:custGeom>
            <a:avLst/>
            <a:gdLst/>
            <a:ahLst/>
            <a:cxnLst/>
            <a:rect r="r" b="b" t="t" l="l"/>
            <a:pathLst>
              <a:path h="829363" w="3061103">
                <a:moveTo>
                  <a:pt x="0" y="0"/>
                </a:moveTo>
                <a:lnTo>
                  <a:pt x="3061103" y="0"/>
                </a:lnTo>
                <a:lnTo>
                  <a:pt x="3061103" y="829363"/>
                </a:lnTo>
                <a:lnTo>
                  <a:pt x="0" y="8293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198078" y="3876635"/>
            <a:ext cx="11821172" cy="1842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09"/>
              </a:lnSpc>
            </a:pPr>
            <a:r>
              <a:rPr lang="en-US" sz="10721">
                <a:solidFill>
                  <a:srgbClr val="000000"/>
                </a:solidFill>
                <a:latin typeface="Helvetica World"/>
              </a:rPr>
              <a:t>Books4You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169062" y="3455753"/>
            <a:ext cx="4471088" cy="2893543"/>
          </a:xfrm>
          <a:custGeom>
            <a:avLst/>
            <a:gdLst/>
            <a:ahLst/>
            <a:cxnLst/>
            <a:rect r="r" b="b" t="t" l="l"/>
            <a:pathLst>
              <a:path h="2893543" w="4471088">
                <a:moveTo>
                  <a:pt x="0" y="0"/>
                </a:moveTo>
                <a:lnTo>
                  <a:pt x="4471088" y="0"/>
                </a:lnTo>
                <a:lnTo>
                  <a:pt x="4471088" y="2893543"/>
                </a:lnTo>
                <a:lnTo>
                  <a:pt x="0" y="289354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149306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431026" y="7843571"/>
            <a:ext cx="4579676" cy="514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204"/>
              </a:lnSpc>
              <a:spcBef>
                <a:spcPct val="0"/>
              </a:spcBef>
            </a:pPr>
            <a:r>
              <a:rPr lang="en-US" sz="3003">
                <a:solidFill>
                  <a:srgbClr val="000000"/>
                </a:solidFill>
                <a:latin typeface="Helvetica World"/>
              </a:rPr>
              <a:t>1081058 - Bellosi  Jacopo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31026" y="8300688"/>
            <a:ext cx="4579676" cy="514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204"/>
              </a:lnSpc>
              <a:spcBef>
                <a:spcPct val="0"/>
              </a:spcBef>
            </a:pPr>
            <a:r>
              <a:rPr lang="en-US" sz="3003">
                <a:solidFill>
                  <a:srgbClr val="000000"/>
                </a:solidFill>
                <a:latin typeface="Helvetica World"/>
              </a:rPr>
              <a:t>1078817 -  Poloni Luca       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432815" y="6499359"/>
            <a:ext cx="1826485" cy="44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9"/>
              </a:lnSpc>
              <a:spcBef>
                <a:spcPct val="0"/>
              </a:spcBef>
            </a:pPr>
            <a:r>
              <a:rPr lang="en-US" sz="2606">
                <a:solidFill>
                  <a:srgbClr val="000000"/>
                </a:solidFill>
                <a:latin typeface="Helvetica World"/>
              </a:rPr>
              <a:t>Powered by: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50252" y="8565931"/>
            <a:ext cx="12295876" cy="10509296"/>
          </a:xfrm>
          <a:custGeom>
            <a:avLst/>
            <a:gdLst/>
            <a:ahLst/>
            <a:cxnLst/>
            <a:rect r="r" b="b" t="t" l="l"/>
            <a:pathLst>
              <a:path h="10509296" w="12295876">
                <a:moveTo>
                  <a:pt x="0" y="0"/>
                </a:moveTo>
                <a:lnTo>
                  <a:pt x="12295875" y="0"/>
                </a:lnTo>
                <a:lnTo>
                  <a:pt x="12295875" y="10509295"/>
                </a:lnTo>
                <a:lnTo>
                  <a:pt x="0" y="105092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121754">
            <a:off x="16849253" y="198087"/>
            <a:ext cx="1286811" cy="1099839"/>
          </a:xfrm>
          <a:custGeom>
            <a:avLst/>
            <a:gdLst/>
            <a:ahLst/>
            <a:cxnLst/>
            <a:rect r="r" b="b" t="t" l="l"/>
            <a:pathLst>
              <a:path h="1099839" w="1286811">
                <a:moveTo>
                  <a:pt x="0" y="0"/>
                </a:moveTo>
                <a:lnTo>
                  <a:pt x="1286811" y="0"/>
                </a:lnTo>
                <a:lnTo>
                  <a:pt x="1286811" y="1099838"/>
                </a:lnTo>
                <a:lnTo>
                  <a:pt x="0" y="1099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76960" y="2425142"/>
            <a:ext cx="1877407" cy="1948023"/>
          </a:xfrm>
          <a:custGeom>
            <a:avLst/>
            <a:gdLst/>
            <a:ahLst/>
            <a:cxnLst/>
            <a:rect r="r" b="b" t="t" l="l"/>
            <a:pathLst>
              <a:path h="1948023" w="1877407">
                <a:moveTo>
                  <a:pt x="0" y="0"/>
                </a:moveTo>
                <a:lnTo>
                  <a:pt x="1877407" y="0"/>
                </a:lnTo>
                <a:lnTo>
                  <a:pt x="1877407" y="1948022"/>
                </a:lnTo>
                <a:lnTo>
                  <a:pt x="0" y="19480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94562" y="3253396"/>
            <a:ext cx="1698877" cy="1206202"/>
          </a:xfrm>
          <a:custGeom>
            <a:avLst/>
            <a:gdLst/>
            <a:ahLst/>
            <a:cxnLst/>
            <a:rect r="r" b="b" t="t" l="l"/>
            <a:pathLst>
              <a:path h="1206202" w="1698877">
                <a:moveTo>
                  <a:pt x="0" y="0"/>
                </a:moveTo>
                <a:lnTo>
                  <a:pt x="1698876" y="0"/>
                </a:lnTo>
                <a:lnTo>
                  <a:pt x="1698876" y="1206203"/>
                </a:lnTo>
                <a:lnTo>
                  <a:pt x="0" y="12062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94065">
            <a:off x="7857425" y="2557809"/>
            <a:ext cx="1484181" cy="839237"/>
          </a:xfrm>
          <a:custGeom>
            <a:avLst/>
            <a:gdLst/>
            <a:ahLst/>
            <a:cxnLst/>
            <a:rect r="r" b="b" t="t" l="l"/>
            <a:pathLst>
              <a:path h="839237" w="1484181">
                <a:moveTo>
                  <a:pt x="0" y="0"/>
                </a:moveTo>
                <a:lnTo>
                  <a:pt x="1484181" y="0"/>
                </a:lnTo>
                <a:lnTo>
                  <a:pt x="1484181" y="839237"/>
                </a:lnTo>
                <a:lnTo>
                  <a:pt x="0" y="8392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280001" y="2674927"/>
            <a:ext cx="1784672" cy="1784672"/>
          </a:xfrm>
          <a:custGeom>
            <a:avLst/>
            <a:gdLst/>
            <a:ahLst/>
            <a:cxnLst/>
            <a:rect r="r" b="b" t="t" l="l"/>
            <a:pathLst>
              <a:path h="1784672" w="1784672">
                <a:moveTo>
                  <a:pt x="0" y="0"/>
                </a:moveTo>
                <a:lnTo>
                  <a:pt x="1784672" y="0"/>
                </a:lnTo>
                <a:lnTo>
                  <a:pt x="1784672" y="1784672"/>
                </a:lnTo>
                <a:lnTo>
                  <a:pt x="0" y="17846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27110" y="4611222"/>
            <a:ext cx="1377107" cy="827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49"/>
              </a:lnSpc>
              <a:spcBef>
                <a:spcPct val="0"/>
              </a:spcBef>
            </a:pPr>
            <a:r>
              <a:rPr lang="en-US" sz="4535">
                <a:solidFill>
                  <a:srgbClr val="000000"/>
                </a:solidFill>
                <a:latin typeface="Helvetica World Bold"/>
              </a:rPr>
              <a:t>IDEA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93202" y="5607991"/>
            <a:ext cx="3444922" cy="3398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7"/>
              </a:lnSpc>
              <a:spcBef>
                <a:spcPct val="0"/>
              </a:spcBef>
            </a:pPr>
            <a:r>
              <a:rPr lang="en-US" sz="2791">
                <a:solidFill>
                  <a:srgbClr val="000000"/>
                </a:solidFill>
                <a:latin typeface="Helvetica World"/>
              </a:rPr>
              <a:t>TEDxBooks è una piattaforma che consente di ottenere dei consigli su libri/audiolibri in base ai talks visti, piaciuti e salvati sul’app TED.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66868" y="4565500"/>
            <a:ext cx="4354264" cy="827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49"/>
              </a:lnSpc>
              <a:spcBef>
                <a:spcPct val="0"/>
              </a:spcBef>
            </a:pPr>
            <a:r>
              <a:rPr lang="en-US" sz="4535">
                <a:solidFill>
                  <a:srgbClr val="000000"/>
                </a:solidFill>
                <a:latin typeface="Helvetica World Bold"/>
              </a:rPr>
              <a:t>STAKEHOLDER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21539" y="5783449"/>
            <a:ext cx="3444922" cy="2423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7"/>
              </a:lnSpc>
              <a:spcBef>
                <a:spcPct val="0"/>
              </a:spcBef>
            </a:pPr>
            <a:r>
              <a:rPr lang="en-US" sz="2791">
                <a:solidFill>
                  <a:srgbClr val="000000"/>
                </a:solidFill>
                <a:latin typeface="Helvetica World"/>
              </a:rPr>
              <a:t>TEDxBooks è destinata a tutti gli utenti che vogliono approfondire le proprie conoscenze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939668" y="4637880"/>
            <a:ext cx="2465338" cy="827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49"/>
              </a:lnSpc>
              <a:spcBef>
                <a:spcPct val="0"/>
              </a:spcBef>
            </a:pPr>
            <a:r>
              <a:rPr lang="en-US" sz="4535">
                <a:solidFill>
                  <a:srgbClr val="000000"/>
                </a:solidFill>
                <a:latin typeface="Helvetica World Bold"/>
              </a:rPr>
              <a:t>MISSION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449876" y="5607991"/>
            <a:ext cx="3444922" cy="3398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7"/>
              </a:lnSpc>
              <a:spcBef>
                <a:spcPct val="0"/>
              </a:spcBef>
            </a:pPr>
            <a:r>
              <a:rPr lang="en-US" sz="2791">
                <a:solidFill>
                  <a:srgbClr val="000000"/>
                </a:solidFill>
                <a:latin typeface="Helvetica World"/>
              </a:rPr>
              <a:t>Vogliamo ottimizzare il processo d’apprendimento online, fornendo più materiale specifico conforme agli interessi dell’utente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127803" y="710237"/>
            <a:ext cx="8638916" cy="1345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69"/>
              </a:lnSpc>
            </a:pPr>
            <a:r>
              <a:rPr lang="en-US" sz="7835">
                <a:solidFill>
                  <a:srgbClr val="000000"/>
                </a:solidFill>
                <a:latin typeface="Helvetica World"/>
              </a:rPr>
              <a:t>Books4You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4644997" y="310540"/>
            <a:ext cx="3267473" cy="2114602"/>
          </a:xfrm>
          <a:custGeom>
            <a:avLst/>
            <a:gdLst/>
            <a:ahLst/>
            <a:cxnLst/>
            <a:rect r="r" b="b" t="t" l="l"/>
            <a:pathLst>
              <a:path h="2114602" w="3267473">
                <a:moveTo>
                  <a:pt x="0" y="0"/>
                </a:moveTo>
                <a:lnTo>
                  <a:pt x="3267472" y="0"/>
                </a:lnTo>
                <a:lnTo>
                  <a:pt x="3267472" y="2114602"/>
                </a:lnTo>
                <a:lnTo>
                  <a:pt x="0" y="211460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-149306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2A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47011" y="491637"/>
            <a:ext cx="12143447" cy="9795363"/>
          </a:xfrm>
          <a:custGeom>
            <a:avLst/>
            <a:gdLst/>
            <a:ahLst/>
            <a:cxnLst/>
            <a:rect r="r" b="b" t="t" l="l"/>
            <a:pathLst>
              <a:path h="9795363" w="12143447">
                <a:moveTo>
                  <a:pt x="0" y="0"/>
                </a:moveTo>
                <a:lnTo>
                  <a:pt x="12143447" y="0"/>
                </a:lnTo>
                <a:lnTo>
                  <a:pt x="12143447" y="9795363"/>
                </a:lnTo>
                <a:lnTo>
                  <a:pt x="0" y="97953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64" t="-8847" r="-9639" b="-215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5544818" cy="10287000"/>
            <a:chOff x="0" y="0"/>
            <a:chExt cx="146036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6036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60363">
                  <a:moveTo>
                    <a:pt x="0" y="0"/>
                  </a:moveTo>
                  <a:lnTo>
                    <a:pt x="1460363" y="0"/>
                  </a:lnTo>
                  <a:lnTo>
                    <a:pt x="14603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DFBF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1460363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2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92650" y="2662636"/>
            <a:ext cx="4597742" cy="5042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69"/>
              </a:lnSpc>
            </a:pPr>
            <a:r>
              <a:rPr lang="en-US" sz="4833" spc="241">
                <a:solidFill>
                  <a:srgbClr val="000000"/>
                </a:solidFill>
                <a:latin typeface="Canva Sans Bold"/>
              </a:rPr>
              <a:t>Soluzione </a:t>
            </a:r>
          </a:p>
          <a:p>
            <a:pPr algn="l">
              <a:lnSpc>
                <a:spcPts val="6669"/>
              </a:lnSpc>
              <a:spcBef>
                <a:spcPct val="0"/>
              </a:spcBef>
            </a:pPr>
            <a:r>
              <a:rPr lang="en-US" sz="4833" spc="241">
                <a:solidFill>
                  <a:srgbClr val="000000"/>
                </a:solidFill>
                <a:latin typeface="Canva Sans Bold"/>
              </a:rPr>
              <a:t>All-in-One per i curiosi e appassionati dell’apprendimento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35306" y="8594810"/>
            <a:ext cx="4769224" cy="2384612"/>
          </a:xfrm>
          <a:custGeom>
            <a:avLst/>
            <a:gdLst/>
            <a:ahLst/>
            <a:cxnLst/>
            <a:rect r="r" b="b" t="t" l="l"/>
            <a:pathLst>
              <a:path h="2384612" w="4769224">
                <a:moveTo>
                  <a:pt x="0" y="0"/>
                </a:moveTo>
                <a:lnTo>
                  <a:pt x="4769224" y="0"/>
                </a:lnTo>
                <a:lnTo>
                  <a:pt x="4769224" y="2384612"/>
                </a:lnTo>
                <a:lnTo>
                  <a:pt x="0" y="2384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96950" y="2851906"/>
            <a:ext cx="6183125" cy="3091562"/>
            <a:chOff x="0" y="0"/>
            <a:chExt cx="812800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2A2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605944" y="1231696"/>
            <a:ext cx="7206407" cy="827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49"/>
              </a:lnSpc>
              <a:spcBef>
                <a:spcPct val="0"/>
              </a:spcBef>
            </a:pPr>
            <a:r>
              <a:rPr lang="en-US" sz="4535">
                <a:solidFill>
                  <a:srgbClr val="000000"/>
                </a:solidFill>
                <a:latin typeface="Helvetica World Bold"/>
              </a:rPr>
              <a:t>PERCHÈ TEDBooks4You?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107925" y="3597719"/>
            <a:ext cx="6183125" cy="3091562"/>
            <a:chOff x="0" y="0"/>
            <a:chExt cx="812800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2A2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878131" y="6363868"/>
            <a:ext cx="6183125" cy="3091562"/>
            <a:chOff x="0" y="0"/>
            <a:chExt cx="812800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2A2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411120" y="4065591"/>
            <a:ext cx="5256182" cy="976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7"/>
              </a:lnSpc>
              <a:spcBef>
                <a:spcPct val="0"/>
              </a:spcBef>
            </a:pPr>
            <a:r>
              <a:rPr lang="en-US" sz="2791">
                <a:solidFill>
                  <a:srgbClr val="FFFBFB"/>
                </a:solidFill>
                <a:latin typeface="Helvetica World"/>
                <a:ea typeface="Helvetica World"/>
              </a:rPr>
              <a:t>Concetto di formazione e apprendimento a 360°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209148" y="7453899"/>
            <a:ext cx="5521091" cy="1472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7"/>
              </a:lnSpc>
              <a:spcBef>
                <a:spcPct val="0"/>
              </a:spcBef>
            </a:pPr>
            <a:r>
              <a:rPr lang="en-US" sz="2791">
                <a:solidFill>
                  <a:srgbClr val="FFFBFB"/>
                </a:solidFill>
                <a:latin typeface="Helvetica World"/>
              </a:rPr>
              <a:t>Promuovere libri di ogni categoria e da ogni parte del mondo attraverso un dataset completo e affidabile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571397" y="4672642"/>
            <a:ext cx="5256182" cy="1472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7"/>
              </a:lnSpc>
              <a:spcBef>
                <a:spcPct val="0"/>
              </a:spcBef>
            </a:pPr>
            <a:r>
              <a:rPr lang="en-US" sz="2791">
                <a:solidFill>
                  <a:srgbClr val="FFFBFB"/>
                </a:solidFill>
                <a:latin typeface="Helvetica World"/>
              </a:rPr>
              <a:t>Consigli mirati e personalizzati direttamente in base agli interessi mostrati dai TEDxTalks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555304" y="2848913"/>
            <a:ext cx="967814" cy="1207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59"/>
              </a:lnSpc>
              <a:spcBef>
                <a:spcPct val="0"/>
              </a:spcBef>
            </a:pPr>
            <a:r>
              <a:rPr lang="en-US" sz="6613">
                <a:solidFill>
                  <a:srgbClr val="FFFBFB"/>
                </a:solidFill>
                <a:latin typeface="Helvetica World Bold"/>
              </a:rPr>
              <a:t>01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2121754">
            <a:off x="16849253" y="198087"/>
            <a:ext cx="1286811" cy="1099839"/>
          </a:xfrm>
          <a:custGeom>
            <a:avLst/>
            <a:gdLst/>
            <a:ahLst/>
            <a:cxnLst/>
            <a:rect r="r" b="b" t="t" l="l"/>
            <a:pathLst>
              <a:path h="1099839" w="1286811">
                <a:moveTo>
                  <a:pt x="0" y="0"/>
                </a:moveTo>
                <a:lnTo>
                  <a:pt x="1286811" y="0"/>
                </a:lnTo>
                <a:lnTo>
                  <a:pt x="1286811" y="1099838"/>
                </a:lnTo>
                <a:lnTo>
                  <a:pt x="0" y="10998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2715581" y="3522639"/>
            <a:ext cx="967814" cy="1207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59"/>
              </a:lnSpc>
              <a:spcBef>
                <a:spcPct val="0"/>
              </a:spcBef>
            </a:pPr>
            <a:r>
              <a:rPr lang="en-US" sz="6613">
                <a:solidFill>
                  <a:srgbClr val="FFFBFB"/>
                </a:solidFill>
                <a:latin typeface="Helvetica World Bold"/>
              </a:rPr>
              <a:t>02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485786" y="6284846"/>
            <a:ext cx="967814" cy="1207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59"/>
              </a:lnSpc>
              <a:spcBef>
                <a:spcPct val="0"/>
              </a:spcBef>
            </a:pPr>
            <a:r>
              <a:rPr lang="en-US" sz="6613">
                <a:solidFill>
                  <a:srgbClr val="FFFBFB"/>
                </a:solidFill>
                <a:latin typeface="Helvetica World Bold"/>
              </a:rPr>
              <a:t>03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5544818" cy="10287000"/>
            <a:chOff x="0" y="0"/>
            <a:chExt cx="146036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6036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60363">
                  <a:moveTo>
                    <a:pt x="0" y="0"/>
                  </a:moveTo>
                  <a:lnTo>
                    <a:pt x="1460363" y="0"/>
                  </a:lnTo>
                  <a:lnTo>
                    <a:pt x="14603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62A2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460363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3128923">
            <a:off x="8375244" y="5492503"/>
            <a:ext cx="2647236" cy="747844"/>
          </a:xfrm>
          <a:custGeom>
            <a:avLst/>
            <a:gdLst/>
            <a:ahLst/>
            <a:cxnLst/>
            <a:rect r="r" b="b" t="t" l="l"/>
            <a:pathLst>
              <a:path h="747844" w="2647236">
                <a:moveTo>
                  <a:pt x="0" y="0"/>
                </a:moveTo>
                <a:lnTo>
                  <a:pt x="2647236" y="0"/>
                </a:lnTo>
                <a:lnTo>
                  <a:pt x="2647236" y="747844"/>
                </a:lnTo>
                <a:lnTo>
                  <a:pt x="0" y="747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6957790">
            <a:off x="12595493" y="5413350"/>
            <a:ext cx="2647236" cy="747844"/>
          </a:xfrm>
          <a:custGeom>
            <a:avLst/>
            <a:gdLst/>
            <a:ahLst/>
            <a:cxnLst/>
            <a:rect r="r" b="b" t="t" l="l"/>
            <a:pathLst>
              <a:path h="747844" w="2647236">
                <a:moveTo>
                  <a:pt x="0" y="747844"/>
                </a:moveTo>
                <a:lnTo>
                  <a:pt x="2647236" y="747844"/>
                </a:lnTo>
                <a:lnTo>
                  <a:pt x="2647236" y="0"/>
                </a:lnTo>
                <a:lnTo>
                  <a:pt x="0" y="0"/>
                </a:lnTo>
                <a:lnTo>
                  <a:pt x="0" y="74784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95884" y="2648949"/>
            <a:ext cx="1784590" cy="1784590"/>
          </a:xfrm>
          <a:custGeom>
            <a:avLst/>
            <a:gdLst/>
            <a:ahLst/>
            <a:cxnLst/>
            <a:rect r="r" b="b" t="t" l="l"/>
            <a:pathLst>
              <a:path h="1784590" w="1784590">
                <a:moveTo>
                  <a:pt x="0" y="0"/>
                </a:moveTo>
                <a:lnTo>
                  <a:pt x="1784590" y="0"/>
                </a:lnTo>
                <a:lnTo>
                  <a:pt x="1784590" y="1784590"/>
                </a:lnTo>
                <a:lnTo>
                  <a:pt x="0" y="17845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08445" y="2715214"/>
            <a:ext cx="1652060" cy="1652060"/>
          </a:xfrm>
          <a:custGeom>
            <a:avLst/>
            <a:gdLst/>
            <a:ahLst/>
            <a:cxnLst/>
            <a:rect r="r" b="b" t="t" l="l"/>
            <a:pathLst>
              <a:path h="1652060" w="1652060">
                <a:moveTo>
                  <a:pt x="0" y="0"/>
                </a:moveTo>
                <a:lnTo>
                  <a:pt x="1652060" y="0"/>
                </a:lnTo>
                <a:lnTo>
                  <a:pt x="1652060" y="1652060"/>
                </a:lnTo>
                <a:lnTo>
                  <a:pt x="0" y="16520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25869" y="1034914"/>
            <a:ext cx="4597742" cy="3366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69"/>
              </a:lnSpc>
            </a:pPr>
            <a:r>
              <a:rPr lang="en-US" sz="4833" spc="241">
                <a:solidFill>
                  <a:srgbClr val="000000"/>
                </a:solidFill>
                <a:latin typeface="Canva Sans Bold"/>
              </a:rPr>
              <a:t>Come funziona?</a:t>
            </a:r>
          </a:p>
          <a:p>
            <a:pPr algn="l">
              <a:lnSpc>
                <a:spcPts val="6669"/>
              </a:lnSpc>
              <a:spcBef>
                <a:spcPct val="0"/>
              </a:spcBef>
            </a:pPr>
            <a:r>
              <a:rPr lang="en-US" sz="4833" spc="241">
                <a:solidFill>
                  <a:srgbClr val="000000"/>
                </a:solidFill>
                <a:latin typeface="Canva Sans Bold"/>
              </a:rPr>
              <a:t>Da dove prende i dati?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698569" y="1887428"/>
            <a:ext cx="5179219" cy="827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49"/>
              </a:lnSpc>
              <a:spcBef>
                <a:spcPct val="0"/>
              </a:spcBef>
            </a:pPr>
            <a:r>
              <a:rPr lang="en-US" sz="4535">
                <a:solidFill>
                  <a:srgbClr val="000000"/>
                </a:solidFill>
                <a:latin typeface="Helvetica World Bold"/>
              </a:rPr>
              <a:t>Google Books API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66286" y="1887428"/>
            <a:ext cx="2955429" cy="827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49"/>
              </a:lnSpc>
              <a:spcBef>
                <a:spcPct val="0"/>
              </a:spcBef>
            </a:pPr>
            <a:r>
              <a:rPr lang="en-US" sz="4535">
                <a:solidFill>
                  <a:srgbClr val="000000"/>
                </a:solidFill>
                <a:latin typeface="Helvetica World Bold"/>
              </a:rPr>
              <a:t>TEDxTalks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2121754">
            <a:off x="16849253" y="198087"/>
            <a:ext cx="1286811" cy="1099839"/>
          </a:xfrm>
          <a:custGeom>
            <a:avLst/>
            <a:gdLst/>
            <a:ahLst/>
            <a:cxnLst/>
            <a:rect r="r" b="b" t="t" l="l"/>
            <a:pathLst>
              <a:path h="1099839" w="1286811">
                <a:moveTo>
                  <a:pt x="0" y="0"/>
                </a:moveTo>
                <a:lnTo>
                  <a:pt x="1286811" y="0"/>
                </a:lnTo>
                <a:lnTo>
                  <a:pt x="1286811" y="1099838"/>
                </a:lnTo>
                <a:lnTo>
                  <a:pt x="0" y="10998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880316" y="6908573"/>
            <a:ext cx="8918519" cy="1393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24"/>
              </a:lnSpc>
            </a:pPr>
            <a:r>
              <a:rPr lang="en-US" sz="8088">
                <a:solidFill>
                  <a:srgbClr val="000000"/>
                </a:solidFill>
                <a:latin typeface="Helvetica World"/>
              </a:rPr>
              <a:t>Books4You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7349518" y="6594867"/>
            <a:ext cx="3373226" cy="2183042"/>
          </a:xfrm>
          <a:custGeom>
            <a:avLst/>
            <a:gdLst/>
            <a:ahLst/>
            <a:cxnLst/>
            <a:rect r="r" b="b" t="t" l="l"/>
            <a:pathLst>
              <a:path h="2183042" w="3373226">
                <a:moveTo>
                  <a:pt x="0" y="0"/>
                </a:moveTo>
                <a:lnTo>
                  <a:pt x="3373227" y="0"/>
                </a:lnTo>
                <a:lnTo>
                  <a:pt x="3373227" y="2183042"/>
                </a:lnTo>
                <a:lnTo>
                  <a:pt x="0" y="21830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149306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25869" y="4684311"/>
            <a:ext cx="4597742" cy="4443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7"/>
              </a:lnSpc>
              <a:spcBef>
                <a:spcPct val="0"/>
              </a:spcBef>
            </a:pPr>
            <a:r>
              <a:rPr lang="en-US" sz="2791">
                <a:solidFill>
                  <a:srgbClr val="FFFBFB"/>
                </a:solidFill>
                <a:latin typeface="Helvetica World"/>
              </a:rPr>
              <a:t>Tramite Google Books API riusciamo a visualizzare la copertina del libro, una didascalia comprendente delle informazioni principali e riusciamo trami un CTA a rimandare direttamente alla disponibilità dell’ebook sullo store di Google.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112240"/>
            <a:ext cx="21868135" cy="9868697"/>
          </a:xfrm>
          <a:custGeom>
            <a:avLst/>
            <a:gdLst/>
            <a:ahLst/>
            <a:cxnLst/>
            <a:rect r="r" b="b" t="t" l="l"/>
            <a:pathLst>
              <a:path h="9868697" w="21868135">
                <a:moveTo>
                  <a:pt x="0" y="0"/>
                </a:moveTo>
                <a:lnTo>
                  <a:pt x="21868135" y="0"/>
                </a:lnTo>
                <a:lnTo>
                  <a:pt x="21868135" y="9868697"/>
                </a:lnTo>
                <a:lnTo>
                  <a:pt x="0" y="9868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2174290" y="4173290"/>
            <a:ext cx="6132760" cy="6132760"/>
          </a:xfrm>
          <a:custGeom>
            <a:avLst/>
            <a:gdLst/>
            <a:ahLst/>
            <a:cxnLst/>
            <a:rect r="r" b="b" t="t" l="l"/>
            <a:pathLst>
              <a:path h="6132760" w="6132760">
                <a:moveTo>
                  <a:pt x="6132760" y="0"/>
                </a:moveTo>
                <a:lnTo>
                  <a:pt x="0" y="0"/>
                </a:lnTo>
                <a:lnTo>
                  <a:pt x="0" y="6132760"/>
                </a:lnTo>
                <a:lnTo>
                  <a:pt x="6132760" y="6132760"/>
                </a:lnTo>
                <a:lnTo>
                  <a:pt x="613276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121754">
            <a:off x="16849253" y="198087"/>
            <a:ext cx="1286811" cy="1099839"/>
          </a:xfrm>
          <a:custGeom>
            <a:avLst/>
            <a:gdLst/>
            <a:ahLst/>
            <a:cxnLst/>
            <a:rect r="r" b="b" t="t" l="l"/>
            <a:pathLst>
              <a:path h="1099839" w="1286811">
                <a:moveTo>
                  <a:pt x="0" y="0"/>
                </a:moveTo>
                <a:lnTo>
                  <a:pt x="1286811" y="0"/>
                </a:lnTo>
                <a:lnTo>
                  <a:pt x="1286811" y="1099838"/>
                </a:lnTo>
                <a:lnTo>
                  <a:pt x="0" y="10998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03577" y="923925"/>
            <a:ext cx="7687568" cy="986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67"/>
              </a:lnSpc>
              <a:spcBef>
                <a:spcPct val="0"/>
              </a:spcBef>
            </a:pPr>
            <a:r>
              <a:rPr lang="en-US" sz="5405">
                <a:solidFill>
                  <a:srgbClr val="000000"/>
                </a:solidFill>
                <a:latin typeface="Helvetica World Bold"/>
              </a:rPr>
              <a:t>TEDxBooks Tecnologie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82761">
            <a:off x="-1383321" y="-185949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719876" y="8484651"/>
            <a:ext cx="2484121" cy="773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2"/>
              </a:lnSpc>
            </a:pPr>
            <a:r>
              <a:rPr lang="en-US" sz="2166" spc="108">
                <a:solidFill>
                  <a:srgbClr val="FFFFFF"/>
                </a:solidFill>
                <a:latin typeface="Canva Sans"/>
              </a:rPr>
              <a:t>Presented By: Olivia Wilson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7682761">
            <a:off x="14146738" y="8589103"/>
            <a:ext cx="631420" cy="631420"/>
          </a:xfrm>
          <a:custGeom>
            <a:avLst/>
            <a:gdLst/>
            <a:ahLst/>
            <a:cxnLst/>
            <a:rect r="r" b="b" t="t" l="l"/>
            <a:pathLst>
              <a:path h="631420" w="631420">
                <a:moveTo>
                  <a:pt x="0" y="0"/>
                </a:moveTo>
                <a:lnTo>
                  <a:pt x="631420" y="0"/>
                </a:lnTo>
                <a:lnTo>
                  <a:pt x="631420" y="631420"/>
                </a:lnTo>
                <a:lnTo>
                  <a:pt x="0" y="6314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121754">
            <a:off x="16849253" y="198087"/>
            <a:ext cx="1286811" cy="1099839"/>
          </a:xfrm>
          <a:custGeom>
            <a:avLst/>
            <a:gdLst/>
            <a:ahLst/>
            <a:cxnLst/>
            <a:rect r="r" b="b" t="t" l="l"/>
            <a:pathLst>
              <a:path h="1099839" w="1286811">
                <a:moveTo>
                  <a:pt x="0" y="0"/>
                </a:moveTo>
                <a:lnTo>
                  <a:pt x="1286811" y="0"/>
                </a:lnTo>
                <a:lnTo>
                  <a:pt x="1286811" y="1099838"/>
                </a:lnTo>
                <a:lnTo>
                  <a:pt x="0" y="10998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52849" y="6187823"/>
            <a:ext cx="2259582" cy="2273793"/>
          </a:xfrm>
          <a:custGeom>
            <a:avLst/>
            <a:gdLst/>
            <a:ahLst/>
            <a:cxnLst/>
            <a:rect r="r" b="b" t="t" l="l"/>
            <a:pathLst>
              <a:path h="2273793" w="2259582">
                <a:moveTo>
                  <a:pt x="0" y="0"/>
                </a:moveTo>
                <a:lnTo>
                  <a:pt x="2259582" y="0"/>
                </a:lnTo>
                <a:lnTo>
                  <a:pt x="2259582" y="2273793"/>
                </a:lnTo>
                <a:lnTo>
                  <a:pt x="0" y="22737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284890" y="7066173"/>
            <a:ext cx="2047852" cy="619475"/>
          </a:xfrm>
          <a:custGeom>
            <a:avLst/>
            <a:gdLst/>
            <a:ahLst/>
            <a:cxnLst/>
            <a:rect r="r" b="b" t="t" l="l"/>
            <a:pathLst>
              <a:path h="619475" w="2047852">
                <a:moveTo>
                  <a:pt x="0" y="0"/>
                </a:moveTo>
                <a:lnTo>
                  <a:pt x="2047852" y="0"/>
                </a:lnTo>
                <a:lnTo>
                  <a:pt x="2047852" y="619475"/>
                </a:lnTo>
                <a:lnTo>
                  <a:pt x="0" y="6194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0212431" y="7066173"/>
            <a:ext cx="2047852" cy="619475"/>
          </a:xfrm>
          <a:custGeom>
            <a:avLst/>
            <a:gdLst/>
            <a:ahLst/>
            <a:cxnLst/>
            <a:rect r="r" b="b" t="t" l="l"/>
            <a:pathLst>
              <a:path h="619475" w="2047852">
                <a:moveTo>
                  <a:pt x="2047851" y="0"/>
                </a:moveTo>
                <a:lnTo>
                  <a:pt x="0" y="0"/>
                </a:lnTo>
                <a:lnTo>
                  <a:pt x="0" y="619475"/>
                </a:lnTo>
                <a:lnTo>
                  <a:pt x="2047851" y="619475"/>
                </a:lnTo>
                <a:lnTo>
                  <a:pt x="204785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958107" y="6347211"/>
            <a:ext cx="2042437" cy="2057400"/>
          </a:xfrm>
          <a:custGeom>
            <a:avLst/>
            <a:gdLst/>
            <a:ahLst/>
            <a:cxnLst/>
            <a:rect r="r" b="b" t="t" l="l"/>
            <a:pathLst>
              <a:path h="2057400" w="2042437">
                <a:moveTo>
                  <a:pt x="0" y="0"/>
                </a:moveTo>
                <a:lnTo>
                  <a:pt x="2042437" y="0"/>
                </a:lnTo>
                <a:lnTo>
                  <a:pt x="204243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619116" y="6347211"/>
            <a:ext cx="2710776" cy="2114406"/>
          </a:xfrm>
          <a:custGeom>
            <a:avLst/>
            <a:gdLst/>
            <a:ahLst/>
            <a:cxnLst/>
            <a:rect r="r" b="b" t="t" l="l"/>
            <a:pathLst>
              <a:path h="2114406" w="2710776">
                <a:moveTo>
                  <a:pt x="0" y="0"/>
                </a:moveTo>
                <a:lnTo>
                  <a:pt x="2710777" y="0"/>
                </a:lnTo>
                <a:lnTo>
                  <a:pt x="2710777" y="2114405"/>
                </a:lnTo>
                <a:lnTo>
                  <a:pt x="0" y="211440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784814" y="2258315"/>
            <a:ext cx="2867323" cy="827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49"/>
              </a:lnSpc>
              <a:spcBef>
                <a:spcPct val="0"/>
              </a:spcBef>
            </a:pPr>
            <a:r>
              <a:rPr lang="en-US" sz="4535">
                <a:solidFill>
                  <a:srgbClr val="000000"/>
                </a:solidFill>
                <a:latin typeface="Helvetica World Bold"/>
              </a:rPr>
              <a:t>CRITICITÀ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84814" y="3353598"/>
            <a:ext cx="11935062" cy="2462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7"/>
              </a:lnSpc>
            </a:pPr>
            <a:r>
              <a:rPr lang="en-US" sz="2791">
                <a:solidFill>
                  <a:srgbClr val="000000"/>
                </a:solidFill>
                <a:latin typeface="Helvetica World"/>
              </a:rPr>
              <a:t>Uno degli aspetti più complessi da trattare sarà trovare la corrispondenza giusta fra i tag dei video con quelli dei libri per poter dare all’utente un’esperienza immersiva e coerente agli interessi ricercati.</a:t>
            </a:r>
          </a:p>
          <a:p>
            <a:pPr algn="l" marL="0" indent="0" lvl="0">
              <a:lnSpc>
                <a:spcPts val="3907"/>
              </a:lnSpc>
              <a:spcBef>
                <a:spcPct val="0"/>
              </a:spcBef>
            </a:pPr>
            <a:r>
              <a:rPr lang="en-US" sz="2791">
                <a:solidFill>
                  <a:srgbClr val="000000"/>
                </a:solidFill>
                <a:latin typeface="Helvetica World"/>
              </a:rPr>
              <a:t>Potrebbero esserci problemi ad aggiornare il database dei video TED Talks per i futuri anni.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62443" y="7598882"/>
            <a:ext cx="5376236" cy="5376236"/>
          </a:xfrm>
          <a:custGeom>
            <a:avLst/>
            <a:gdLst/>
            <a:ahLst/>
            <a:cxnLst/>
            <a:rect r="r" b="b" t="t" l="l"/>
            <a:pathLst>
              <a:path h="5376236" w="5376236">
                <a:moveTo>
                  <a:pt x="0" y="0"/>
                </a:moveTo>
                <a:lnTo>
                  <a:pt x="5376236" y="0"/>
                </a:lnTo>
                <a:lnTo>
                  <a:pt x="5376236" y="5376236"/>
                </a:lnTo>
                <a:lnTo>
                  <a:pt x="0" y="53762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121754">
            <a:off x="16849253" y="198087"/>
            <a:ext cx="1286811" cy="1099839"/>
          </a:xfrm>
          <a:custGeom>
            <a:avLst/>
            <a:gdLst/>
            <a:ahLst/>
            <a:cxnLst/>
            <a:rect r="r" b="b" t="t" l="l"/>
            <a:pathLst>
              <a:path h="1099839" w="1286811">
                <a:moveTo>
                  <a:pt x="0" y="0"/>
                </a:moveTo>
                <a:lnTo>
                  <a:pt x="1286811" y="0"/>
                </a:lnTo>
                <a:lnTo>
                  <a:pt x="1286811" y="1099838"/>
                </a:lnTo>
                <a:lnTo>
                  <a:pt x="0" y="10998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322168" y="5619689"/>
            <a:ext cx="4581993" cy="2005080"/>
            <a:chOff x="0" y="0"/>
            <a:chExt cx="928702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28702" cy="406400"/>
            </a:xfrm>
            <a:custGeom>
              <a:avLst/>
              <a:gdLst/>
              <a:ahLst/>
              <a:cxnLst/>
              <a:rect r="r" b="b" t="t" l="l"/>
              <a:pathLst>
                <a:path h="406400" w="928702">
                  <a:moveTo>
                    <a:pt x="725502" y="0"/>
                  </a:moveTo>
                  <a:cubicBezTo>
                    <a:pt x="837726" y="0"/>
                    <a:pt x="928702" y="90976"/>
                    <a:pt x="928702" y="203200"/>
                  </a:cubicBezTo>
                  <a:cubicBezTo>
                    <a:pt x="928702" y="315424"/>
                    <a:pt x="837726" y="406400"/>
                    <a:pt x="72550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2A2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92870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383839" y="5619689"/>
            <a:ext cx="4581993" cy="2005080"/>
            <a:chOff x="0" y="0"/>
            <a:chExt cx="928702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28702" cy="406400"/>
            </a:xfrm>
            <a:custGeom>
              <a:avLst/>
              <a:gdLst/>
              <a:ahLst/>
              <a:cxnLst/>
              <a:rect r="r" b="b" t="t" l="l"/>
              <a:pathLst>
                <a:path h="406400" w="928702">
                  <a:moveTo>
                    <a:pt x="725502" y="0"/>
                  </a:moveTo>
                  <a:cubicBezTo>
                    <a:pt x="837726" y="0"/>
                    <a:pt x="928702" y="90976"/>
                    <a:pt x="928702" y="203200"/>
                  </a:cubicBezTo>
                  <a:cubicBezTo>
                    <a:pt x="928702" y="315424"/>
                    <a:pt x="837726" y="406400"/>
                    <a:pt x="72550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2A2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92870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612814" y="5794210"/>
            <a:ext cx="1636989" cy="163698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3599" t="-5974" r="-4274" b="-1899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4568201" y="5803735"/>
            <a:ext cx="1636989" cy="1636989"/>
            <a:chOff x="0" y="0"/>
            <a:chExt cx="851934" cy="851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51934" cy="851934"/>
            </a:xfrm>
            <a:custGeom>
              <a:avLst/>
              <a:gdLst/>
              <a:ahLst/>
              <a:cxnLst/>
              <a:rect r="r" b="b" t="t" l="l"/>
              <a:pathLst>
                <a:path h="851934" w="851934">
                  <a:moveTo>
                    <a:pt x="425967" y="0"/>
                  </a:moveTo>
                  <a:cubicBezTo>
                    <a:pt x="190712" y="0"/>
                    <a:pt x="0" y="190712"/>
                    <a:pt x="0" y="425967"/>
                  </a:cubicBezTo>
                  <a:cubicBezTo>
                    <a:pt x="0" y="661222"/>
                    <a:pt x="190712" y="851934"/>
                    <a:pt x="425967" y="851934"/>
                  </a:cubicBezTo>
                  <a:cubicBezTo>
                    <a:pt x="661222" y="851934"/>
                    <a:pt x="851934" y="661222"/>
                    <a:pt x="851934" y="425967"/>
                  </a:cubicBezTo>
                  <a:cubicBezTo>
                    <a:pt x="851934" y="190712"/>
                    <a:pt x="661222" y="0"/>
                    <a:pt x="425967" y="0"/>
                  </a:cubicBezTo>
                  <a:close/>
                </a:path>
              </a:pathLst>
            </a:custGeom>
            <a:blipFill>
              <a:blip r:embed="rId7"/>
              <a:stretch>
                <a:fillRect l="-7349" t="-9646" r="-8727" b="-643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-3606480" y="7558094"/>
            <a:ext cx="3606480" cy="844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2"/>
              </a:lnSpc>
            </a:pPr>
            <a:r>
              <a:rPr lang="en-US" sz="2394">
                <a:solidFill>
                  <a:srgbClr val="000000"/>
                </a:solidFill>
                <a:latin typeface="Canva Sans"/>
              </a:rPr>
              <a:t>Calle Cualquiera 123, Cualquier Lugar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379896" y="6150314"/>
            <a:ext cx="2117895" cy="848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47"/>
              </a:lnSpc>
              <a:spcBef>
                <a:spcPct val="0"/>
              </a:spcBef>
            </a:pPr>
            <a:r>
              <a:rPr lang="en-US" sz="4605" u="sng">
                <a:solidFill>
                  <a:srgbClr val="FFFBFB"/>
                </a:solidFill>
                <a:latin typeface="Helvetica World Bold"/>
              </a:rPr>
              <a:t>BOARD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819400" y="6150314"/>
            <a:ext cx="1069330" cy="92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71"/>
              </a:lnSpc>
              <a:spcBef>
                <a:spcPct val="0"/>
              </a:spcBef>
            </a:pPr>
            <a:r>
              <a:rPr lang="en-US" sz="4979" u="sng">
                <a:solidFill>
                  <a:srgbClr val="FFFBFB"/>
                </a:solidFill>
                <a:latin typeface="Helvetica World Bold"/>
                <a:hlinkClick r:id="rId8" tooltip="https://github.com/PoloniLuca/TEDxBooks"/>
              </a:rPr>
              <a:t>GIT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021156" y="3275877"/>
            <a:ext cx="11821172" cy="1768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49"/>
              </a:lnSpc>
            </a:pPr>
            <a:r>
              <a:rPr lang="en-US" sz="10321">
                <a:solidFill>
                  <a:srgbClr val="000000"/>
                </a:solidFill>
                <a:latin typeface="Helvetica World"/>
              </a:rPr>
              <a:t>Books4You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3077865" y="2620987"/>
            <a:ext cx="4471088" cy="2893543"/>
          </a:xfrm>
          <a:custGeom>
            <a:avLst/>
            <a:gdLst/>
            <a:ahLst/>
            <a:cxnLst/>
            <a:rect r="r" b="b" t="t" l="l"/>
            <a:pathLst>
              <a:path h="2893543" w="4471088">
                <a:moveTo>
                  <a:pt x="0" y="0"/>
                </a:moveTo>
                <a:lnTo>
                  <a:pt x="4471088" y="0"/>
                </a:lnTo>
                <a:lnTo>
                  <a:pt x="4471088" y="2893542"/>
                </a:lnTo>
                <a:lnTo>
                  <a:pt x="0" y="28935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149306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DAF_wjESW9Q</dc:identifier>
  <dcterms:modified xsi:type="dcterms:W3CDTF">2011-08-01T06:04:30Z</dcterms:modified>
  <cp:revision>1</cp:revision>
  <dc:title>TEDBooks4you</dc:title>
</cp:coreProperties>
</file>